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81" r:id="rId6"/>
    <p:sldId id="275" r:id="rId7"/>
    <p:sldId id="276" r:id="rId8"/>
    <p:sldId id="277" r:id="rId9"/>
    <p:sldId id="294" r:id="rId10"/>
    <p:sldId id="295" r:id="rId11"/>
    <p:sldId id="296" r:id="rId12"/>
    <p:sldId id="298" r:id="rId13"/>
    <p:sldId id="299" r:id="rId14"/>
    <p:sldId id="297" r:id="rId15"/>
    <p:sldId id="300" r:id="rId16"/>
    <p:sldId id="301" r:id="rId17"/>
    <p:sldId id="293" r:id="rId18"/>
    <p:sldId id="289" r:id="rId19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Brush Script MT" panose="03060802040406070304" pitchFamily="66" charset="0"/>
      <p:italic r:id="rId23"/>
    </p:embeddedFont>
    <p:embeddedFont>
      <p:font typeface="Calisto MT" panose="02040603050505030304" pitchFamily="18" charset="0"/>
      <p:regular r:id="rId24"/>
      <p:bold r:id="rId25"/>
      <p:italic r:id="rId26"/>
      <p:boldItalic r:id="rId27"/>
    </p:embeddedFont>
    <p:embeddedFont>
      <p:font typeface="Lucida Calligraphy" panose="03010101010101010101" pitchFamily="66" charset="0"/>
      <p:regular r:id="rId28"/>
    </p:embeddedFont>
    <p:embeddedFont>
      <p:font typeface="Posterama" panose="020B0504020200020000" pitchFamily="34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D"/>
    <a:srgbClr val="263E5A"/>
    <a:srgbClr val="581A06"/>
    <a:srgbClr val="446992"/>
    <a:srgbClr val="AEC2D8"/>
    <a:srgbClr val="98432A"/>
    <a:srgbClr val="D84400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3" d="100"/>
          <a:sy n="83" d="100"/>
        </p:scale>
        <p:origin x="686" y="8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alligraphy" panose="03010101010101010101" pitchFamily="66" charset="0"/>
              </a:rPr>
              <a:t>AI Chatbot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379507" cy="824790"/>
          </a:xfrm>
        </p:spPr>
        <p:txBody>
          <a:bodyPr/>
          <a:lstStyle/>
          <a:p>
            <a:r>
              <a:rPr lang="en-US" sz="1600" b="1" dirty="0"/>
              <a:t>Under Guidance of </a:t>
            </a:r>
          </a:p>
          <a:p>
            <a:r>
              <a:rPr lang="en-US" b="1" dirty="0"/>
              <a:t>Ashutosh Sir </a:t>
            </a:r>
          </a:p>
          <a:p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8223" y="11306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D1156A9E-26A1-3C09-FF6A-16D3549CE296}"/>
              </a:ext>
            </a:extLst>
          </p:cNvPr>
          <p:cNvSpPr txBox="1">
            <a:spLocks/>
          </p:cNvSpPr>
          <p:nvPr/>
        </p:nvSpPr>
        <p:spPr>
          <a:xfrm>
            <a:off x="275819" y="238335"/>
            <a:ext cx="8821999" cy="1166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Lucida Calligraphy" panose="03010101010101010101" pitchFamily="66" charset="0"/>
              </a:rPr>
              <a:t>Rungta College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63882-EE6A-8561-A38E-1E8CE3DC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C6135-2544-E330-1FC4-BBF792ED10E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553C2-5897-A478-9248-A8335FD3A61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977AB-2677-3385-EBAC-1AC6191B27AF}"/>
              </a:ext>
            </a:extLst>
          </p:cNvPr>
          <p:cNvSpPr txBox="1"/>
          <p:nvPr/>
        </p:nvSpPr>
        <p:spPr>
          <a:xfrm>
            <a:off x="249382" y="692727"/>
            <a:ext cx="5559302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2. Generating response:</a:t>
            </a:r>
          </a:p>
          <a:p>
            <a:endParaRPr lang="en-US" sz="2400" dirty="0"/>
          </a:p>
          <a:p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112BC-B700-3FDC-2600-3127BAC0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538317"/>
            <a:ext cx="11593543" cy="18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4942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7A8F-A58A-FC58-A97B-C9F588DC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31" y="2363692"/>
            <a:ext cx="3176124" cy="168890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Automation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in Action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FDDD3-A99B-F77E-E3E9-0422D9D90AF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8EA8B-025B-80FB-827A-863A4EB8FA4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E070ED-1E72-947D-0A89-7BBE2CB33D82}"/>
              </a:ext>
            </a:extLst>
          </p:cNvPr>
          <p:cNvSpPr txBox="1">
            <a:spLocks/>
          </p:cNvSpPr>
          <p:nvPr/>
        </p:nvSpPr>
        <p:spPr>
          <a:xfrm>
            <a:off x="5975624" y="1865746"/>
            <a:ext cx="5218545" cy="2684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The script continuously monitors the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Responds only when the designated sender sends a message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Ensures human-like typing and interaction</a:t>
            </a:r>
          </a:p>
          <a:p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47922424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2BA6-5D38-094B-3FEE-BF0C4D5C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25" y="1291750"/>
            <a:ext cx="3746885" cy="257765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Challenges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&amp;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Considerations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2593A-4219-E9EF-5DE0-F873231D9CB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570C1-AB87-3210-4302-9FB7A3E2AB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453BA3-797B-6183-6BE3-992250357E83}"/>
              </a:ext>
            </a:extLst>
          </p:cNvPr>
          <p:cNvSpPr txBox="1">
            <a:spLocks/>
          </p:cNvSpPr>
          <p:nvPr/>
        </p:nvSpPr>
        <p:spPr>
          <a:xfrm>
            <a:off x="1259225" y="1939322"/>
            <a:ext cx="4518122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1E3612-892B-D772-7484-A9B2CB7B650E}"/>
              </a:ext>
            </a:extLst>
          </p:cNvPr>
          <p:cNvSpPr txBox="1">
            <a:spLocks/>
          </p:cNvSpPr>
          <p:nvPr/>
        </p:nvSpPr>
        <p:spPr>
          <a:xfrm>
            <a:off x="282971" y="1928423"/>
            <a:ext cx="4518122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1AB67B-D959-8511-B863-ED8E42B83CBB}"/>
              </a:ext>
            </a:extLst>
          </p:cNvPr>
          <p:cNvSpPr txBox="1">
            <a:spLocks/>
          </p:cNvSpPr>
          <p:nvPr/>
        </p:nvSpPr>
        <p:spPr>
          <a:xfrm>
            <a:off x="1139152" y="1766139"/>
            <a:ext cx="4518122" cy="3617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798927-0809-B18D-6A93-711EBE322738}"/>
              </a:ext>
            </a:extLst>
          </p:cNvPr>
          <p:cNvSpPr txBox="1">
            <a:spLocks/>
          </p:cNvSpPr>
          <p:nvPr/>
        </p:nvSpPr>
        <p:spPr>
          <a:xfrm>
            <a:off x="5126183" y="1117761"/>
            <a:ext cx="6412942" cy="3332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Delays in response time</a:t>
            </a:r>
            <a:r>
              <a:rPr lang="en-US" sz="2400" dirty="0"/>
              <a:t>: </a:t>
            </a:r>
            <a:r>
              <a:rPr lang="en-US" sz="2400" b="0" dirty="0"/>
              <a:t>Adjusting </a:t>
            </a:r>
            <a:r>
              <a:rPr lang="en-US" sz="2400" b="0" dirty="0" err="1"/>
              <a:t>time.sleep</a:t>
            </a:r>
            <a:r>
              <a:rPr lang="en-US" sz="2400" b="0" dirty="0"/>
              <a:t>() appropriately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Clipboard access issues</a:t>
            </a:r>
            <a:r>
              <a:rPr lang="en-US" sz="2400" dirty="0"/>
              <a:t>: </a:t>
            </a:r>
            <a:r>
              <a:rPr lang="en-US" sz="2400" b="0" dirty="0"/>
              <a:t>Ensuring permissions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Maintaining conversational context</a:t>
            </a:r>
            <a:r>
              <a:rPr lang="en-US" sz="2400" dirty="0"/>
              <a:t>: </a:t>
            </a:r>
            <a:r>
              <a:rPr lang="en-US" sz="2400" b="0" dirty="0"/>
              <a:t>Keeping track of chat history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4417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F2E1-AFDD-195D-6FA0-B586456C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62" y="2096656"/>
            <a:ext cx="4518122" cy="168890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Future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Enhancements</a:t>
            </a:r>
            <a:br>
              <a:rPr lang="en-US" sz="2800" dirty="0">
                <a:solidFill>
                  <a:srgbClr val="002060"/>
                </a:solidFill>
              </a:rPr>
            </a:b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3BA94-DE88-120F-7B35-2A3C26C0D9F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B13F-B5E0-C2ED-9035-60ED947C44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9D0C2A-2E88-DE68-3065-B66CEF454BC9}"/>
              </a:ext>
            </a:extLst>
          </p:cNvPr>
          <p:cNvSpPr txBox="1">
            <a:spLocks/>
          </p:cNvSpPr>
          <p:nvPr/>
        </p:nvSpPr>
        <p:spPr>
          <a:xfrm>
            <a:off x="5419901" y="2253673"/>
            <a:ext cx="5164972" cy="2219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Adding support for multiple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Improving response variety and      humor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Enhancing security to prevent bot detection</a:t>
            </a:r>
          </a:p>
          <a:p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7582408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9"/>
            <a:ext cx="6599429" cy="126475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0"/>
              </a:rPr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4" y="2189181"/>
            <a:ext cx="5664713" cy="18655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Recap of how the automation script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Benefits of automating responses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improvements for future versions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08" y="2873157"/>
            <a:ext cx="4821381" cy="1325563"/>
          </a:xfrm>
        </p:spPr>
        <p:txBody>
          <a:bodyPr/>
          <a:lstStyle/>
          <a:p>
            <a:r>
              <a:rPr lang="en-US" sz="9600" dirty="0">
                <a:solidFill>
                  <a:srgbClr val="263E5A"/>
                </a:solidFill>
                <a:latin typeface="Brush Script MT" panose="03060802040406070304" pitchFamily="66" charset="0"/>
              </a:rPr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alligraphy" panose="03010101010101010101" pitchFamily="66" charset="0"/>
              </a:rPr>
              <a:t>Meet our team</a:t>
            </a:r>
          </a:p>
        </p:txBody>
      </p:sp>
      <p:pic>
        <p:nvPicPr>
          <p:cNvPr id="55" name="Picture Placeholder 54" descr="Team member headshot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3266" y="1509264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Ashish </a:t>
            </a:r>
            <a:r>
              <a:rPr lang="en-US" dirty="0" err="1">
                <a:latin typeface="Calisto MT" panose="02040603050505030304" pitchFamily="18" charset="0"/>
              </a:rPr>
              <a:t>Chandravanshi</a:t>
            </a:r>
            <a:r>
              <a:rPr lang="en-US" dirty="0">
                <a:latin typeface="Calisto MT" panose="02040603050505030304" pitchFamily="18" charset="0"/>
              </a:rPr>
              <a:t> 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Satyam Kumar </a:t>
            </a:r>
          </a:p>
        </p:txBody>
      </p:sp>
      <p:pic>
        <p:nvPicPr>
          <p:cNvPr id="49" name="Picture Placeholder 48" descr="Team member headshot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Shivam Kumar 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1597" y="2093711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Ashish Vishwakarma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Automating Chat Interactions with Python and OpenAI API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2794045" cy="1740114"/>
          </a:xfrm>
        </p:spPr>
        <p:txBody>
          <a:bodyPr/>
          <a:lstStyle/>
          <a:p>
            <a:r>
              <a:rPr lang="en-US" altLang="zh-CN" dirty="0">
                <a:latin typeface="Lucida Calligraphy" panose="03010101010101010101" pitchFamily="66" charset="0"/>
              </a:rPr>
              <a:t>Agenda</a:t>
            </a:r>
            <a:endParaRPr lang="en-US" dirty="0">
              <a:latin typeface="Lucida Calligraphy" panose="03010101010101010101" pitchFamily="66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Abstract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Tools and Libraries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Steps Involved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Code breakdown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Automation in action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Lucida Calligraphy" panose="03010101010101010101" pitchFamily="66" charset="0"/>
              </a:rPr>
              <a:t>Abstract</a:t>
            </a:r>
            <a:r>
              <a:rPr lang="en-US" dirty="0"/>
              <a:t>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3" y="3435545"/>
            <a:ext cx="4810571" cy="19677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Overview of the automation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Purpose: Automate responses in a chat application using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Technologies used: </a:t>
            </a:r>
            <a:r>
              <a:rPr lang="en-US" sz="2000" dirty="0" err="1"/>
              <a:t>PyAutoGUI</a:t>
            </a:r>
            <a:r>
              <a:rPr lang="en-US" sz="2000" dirty="0"/>
              <a:t>, </a:t>
            </a:r>
            <a:r>
              <a:rPr lang="en-US" sz="2000" dirty="0" err="1"/>
              <a:t>Pyperclip</a:t>
            </a:r>
            <a:r>
              <a:rPr lang="en-US" sz="2000" dirty="0"/>
              <a:t>, OpenAI API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668" y="3429000"/>
            <a:ext cx="2512291" cy="801254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Tools &amp; Libraries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49357" y="1450109"/>
            <a:ext cx="4434129" cy="328814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PyAutoGUI</a:t>
            </a:r>
            <a:r>
              <a:rPr lang="en-US" dirty="0"/>
              <a:t>: </a:t>
            </a:r>
            <a:r>
              <a:rPr lang="en-US" b="0" dirty="0"/>
              <a:t>Automates GUI interactions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Pyperclip</a:t>
            </a:r>
            <a:r>
              <a:rPr lang="en-US" dirty="0"/>
              <a:t>: </a:t>
            </a:r>
            <a:r>
              <a:rPr lang="en-US" b="0" dirty="0"/>
              <a:t>Handles clipboard operations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OpenAI API</a:t>
            </a:r>
            <a:r>
              <a:rPr lang="en-US" dirty="0"/>
              <a:t>: </a:t>
            </a:r>
            <a:r>
              <a:rPr lang="en-US" b="0" dirty="0"/>
              <a:t>Generates chatbot responses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Time Module</a:t>
            </a:r>
            <a:r>
              <a:rPr lang="en-US" dirty="0"/>
              <a:t>: </a:t>
            </a:r>
            <a:r>
              <a:rPr lang="en-US" b="0" dirty="0"/>
              <a:t>Adds delays for smooth execution</a:t>
            </a:r>
          </a:p>
          <a:p>
            <a:endParaRPr lang="en-US" b="1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83" y="537452"/>
            <a:ext cx="5045662" cy="5783096"/>
          </a:xfr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107" y="1154544"/>
            <a:ext cx="4969165" cy="3805382"/>
          </a:xfrm>
        </p:spPr>
        <p:txBody>
          <a:bodyPr/>
          <a:lstStyle/>
          <a:p>
            <a:r>
              <a:rPr lang="en-US" sz="2400" b="0" dirty="0"/>
              <a:t>1. Open chat application</a:t>
            </a:r>
            <a:br>
              <a:rPr lang="en-US" sz="2400" b="0" dirty="0"/>
            </a:br>
            <a:r>
              <a:rPr lang="en-US" sz="2400" b="0" dirty="0"/>
              <a:t>2. Copy latest chat messages</a:t>
            </a:r>
            <a:br>
              <a:rPr lang="en-US" sz="2400" b="0" dirty="0"/>
            </a:br>
            <a:r>
              <a:rPr lang="en-US" sz="2400" b="0" dirty="0"/>
              <a:t>3. Analyze sender and message history</a:t>
            </a:r>
            <a:br>
              <a:rPr lang="en-US" sz="2400" b="0" dirty="0"/>
            </a:br>
            <a:r>
              <a:rPr lang="en-US" sz="2400" b="0" dirty="0"/>
              <a:t>4. Generate a witty response using OpenAI</a:t>
            </a:r>
            <a:br>
              <a:rPr lang="en-US" sz="2400" b="0" dirty="0"/>
            </a:br>
            <a:r>
              <a:rPr lang="en-US" sz="2400" b="0" dirty="0"/>
              <a:t>5. Paste and send the response</a:t>
            </a:r>
            <a:br>
              <a:rPr lang="en-US" sz="2400" b="0" dirty="0"/>
            </a:br>
            <a:endParaRPr lang="en-US" sz="24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500DA18-0344-C1E4-4F30-94693955AF65}"/>
              </a:ext>
            </a:extLst>
          </p:cNvPr>
          <p:cNvSpPr txBox="1">
            <a:spLocks/>
          </p:cNvSpPr>
          <p:nvPr/>
        </p:nvSpPr>
        <p:spPr>
          <a:xfrm>
            <a:off x="1661005" y="2037292"/>
            <a:ext cx="2347578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Steps Involved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0" y="707105"/>
            <a:ext cx="3994173" cy="2277580"/>
          </a:xfrm>
        </p:spPr>
        <p:txBody>
          <a:bodyPr/>
          <a:lstStyle/>
          <a:p>
            <a:r>
              <a:rPr lang="en-US" b="1" dirty="0"/>
              <a:t>Introduction to OpenAI API &amp; API Keys</a:t>
            </a:r>
            <a:br>
              <a:rPr lang="en-US" dirty="0"/>
            </a:br>
            <a:endParaRPr lang="en-US" dirty="0"/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1025236"/>
            <a:ext cx="5162709" cy="1062182"/>
          </a:xfrm>
        </p:spPr>
        <p:txBody>
          <a:bodyPr/>
          <a:lstStyle/>
          <a:p>
            <a:r>
              <a:rPr lang="en-US" sz="2400" b="1" dirty="0"/>
              <a:t>What is OpenAI API?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01268" y="1712299"/>
            <a:ext cx="5162709" cy="11777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OpenAI API provides access to powerful language models like GPT-3.5 and GPT-4.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Used for various NLP tasks such as chatbots, text generation, and more.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984685"/>
            <a:ext cx="5162709" cy="802224"/>
          </a:xfrm>
        </p:spPr>
        <p:txBody>
          <a:bodyPr/>
          <a:lstStyle/>
          <a:p>
            <a:r>
              <a:rPr lang="en-US" sz="2400" b="1" dirty="0"/>
              <a:t>What are API Keys?</a:t>
            </a:r>
            <a:endParaRPr lang="en-US" sz="2400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API keys are unique credentials that allow secure access to OpenAI's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Required for authentication when making API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Should be kept confidential to prevent unauthorized use.</a:t>
            </a:r>
          </a:p>
          <a:p>
            <a:endParaRPr lang="en-US" sz="1800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28" r="2528"/>
          <a:stretch>
            <a:fillRect/>
          </a:stretch>
        </p:blipFill>
        <p:spPr>
          <a:xfrm>
            <a:off x="4764998" y="2890088"/>
            <a:ext cx="536270" cy="5658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29C5-D9C4-DBDA-4877-93B2AE62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0" y="2967023"/>
            <a:ext cx="2927928" cy="923951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Code Breakdown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4688B-E9E3-51F2-B445-F01E92BDFEA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E78BD-B084-0CA0-ED0E-75024689455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98ABAE-3CE2-5072-449E-7141165A3DD2}"/>
              </a:ext>
            </a:extLst>
          </p:cNvPr>
          <p:cNvSpPr txBox="1">
            <a:spLocks/>
          </p:cNvSpPr>
          <p:nvPr/>
        </p:nvSpPr>
        <p:spPr>
          <a:xfrm>
            <a:off x="6622471" y="775855"/>
            <a:ext cx="4636655" cy="49137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D3F55-93E4-C3FF-1624-399D3A38D57B}"/>
              </a:ext>
            </a:extLst>
          </p:cNvPr>
          <p:cNvSpPr txBox="1"/>
          <p:nvPr/>
        </p:nvSpPr>
        <p:spPr>
          <a:xfrm>
            <a:off x="5726546" y="1905505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Clicking on the chat window using </a:t>
            </a:r>
            <a:r>
              <a:rPr lang="en-US" sz="2400" b="1" dirty="0" err="1"/>
              <a:t>PyAutoGUI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Selecting and copying the latest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Checking if the last message is from a specific sender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Generating a response with OpenAI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Pasting and sending the response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0067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6C79-1A0F-7F8F-3DC1-746F1BD5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758306"/>
          </a:xfrm>
        </p:spPr>
        <p:txBody>
          <a:bodyPr/>
          <a:lstStyle/>
          <a:p>
            <a:r>
              <a:rPr lang="en-US" b="1" dirty="0"/>
              <a:t>Key Code Snippets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4ED7C-7CF4-B142-F603-83A3B362911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00DAD-841C-CBE4-CB30-390FF0D21EF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7758-EA4C-8C16-F746-47FE0B5C47F6}"/>
              </a:ext>
            </a:extLst>
          </p:cNvPr>
          <p:cNvSpPr txBox="1"/>
          <p:nvPr/>
        </p:nvSpPr>
        <p:spPr>
          <a:xfrm>
            <a:off x="286327" y="1265382"/>
            <a:ext cx="555930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Checking last sender: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93D-1727-501F-3DDB-71053A11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27047"/>
            <a:ext cx="8628106" cy="2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12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91</TotalTime>
  <Words>419</Words>
  <Application>Microsoft Office PowerPoint</Application>
  <PresentationFormat>Widescreen</PresentationFormat>
  <Paragraphs>94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Posterama Text Black</vt:lpstr>
      <vt:lpstr>Brush Script MT</vt:lpstr>
      <vt:lpstr>等线</vt:lpstr>
      <vt:lpstr>Arial</vt:lpstr>
      <vt:lpstr>Posterama Text SemiBold</vt:lpstr>
      <vt:lpstr>Posterama</vt:lpstr>
      <vt:lpstr>Calisto MT</vt:lpstr>
      <vt:lpstr>Calibri</vt:lpstr>
      <vt:lpstr>Abadi</vt:lpstr>
      <vt:lpstr>Lucida Calligraphy</vt:lpstr>
      <vt:lpstr>Custom​​</vt:lpstr>
      <vt:lpstr>AI Chatbot </vt:lpstr>
      <vt:lpstr>Meet our team</vt:lpstr>
      <vt:lpstr>Agenda</vt:lpstr>
      <vt:lpstr>Abstract </vt:lpstr>
      <vt:lpstr>Tools &amp; Libraries </vt:lpstr>
      <vt:lpstr>1. Open chat application 2. Copy latest chat messages 3. Analyze sender and message history 4. Generate a witty response using OpenAI 5. Paste and send the response </vt:lpstr>
      <vt:lpstr>Introduction to OpenAI API &amp; API Keys </vt:lpstr>
      <vt:lpstr>Code Breakdown </vt:lpstr>
      <vt:lpstr>Key Code Snippets </vt:lpstr>
      <vt:lpstr>PowerPoint Presentation</vt:lpstr>
      <vt:lpstr>Automation  in Action </vt:lpstr>
      <vt:lpstr>Challenges  &amp;  Considerations </vt:lpstr>
      <vt:lpstr>Future  Enhancements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Kumar Vishwakarma</dc:creator>
  <cp:lastModifiedBy>Ashish Kumar Vishwakarma</cp:lastModifiedBy>
  <cp:revision>4</cp:revision>
  <dcterms:created xsi:type="dcterms:W3CDTF">2025-03-27T13:41:13Z</dcterms:created>
  <dcterms:modified xsi:type="dcterms:W3CDTF">2025-03-27T15:13:57Z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